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3" r:id="rId3"/>
    <p:sldId id="259" r:id="rId4"/>
    <p:sldId id="260" r:id="rId5"/>
    <p:sldId id="262" r:id="rId6"/>
    <p:sldId id="278" r:id="rId7"/>
    <p:sldId id="266" r:id="rId8"/>
    <p:sldId id="268" r:id="rId9"/>
    <p:sldId id="267" r:id="rId10"/>
    <p:sldId id="271" r:id="rId11"/>
    <p:sldId id="279" r:id="rId12"/>
    <p:sldId id="270" r:id="rId13"/>
    <p:sldId id="272" r:id="rId14"/>
    <p:sldId id="273" r:id="rId15"/>
    <p:sldId id="274" r:id="rId16"/>
    <p:sldId id="275" r:id="rId17"/>
    <p:sldId id="276" r:id="rId18"/>
    <p:sldId id="269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E2D09D-3EB5-4AD8-878C-B23CC1E82DF1}">
          <p14:sldIdLst>
            <p14:sldId id="256"/>
            <p14:sldId id="263"/>
            <p14:sldId id="259"/>
            <p14:sldId id="260"/>
            <p14:sldId id="262"/>
            <p14:sldId id="278"/>
            <p14:sldId id="266"/>
            <p14:sldId id="268"/>
            <p14:sldId id="267"/>
            <p14:sldId id="271"/>
            <p14:sldId id="279"/>
            <p14:sldId id="270"/>
            <p14:sldId id="272"/>
            <p14:sldId id="273"/>
            <p14:sldId id="274"/>
            <p14:sldId id="275"/>
            <p14:sldId id="276"/>
            <p14:sldId id="269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8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2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988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5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1545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31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48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0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0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3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2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6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8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8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CA85C-8B5B-4906-BF36-1466B8DB758C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3997EE-CFC7-4154-82C1-FD6F788F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3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1" y="1594376"/>
            <a:ext cx="8915399" cy="2262781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UA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Division of Agriculture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4257494"/>
            <a:ext cx="8915399" cy="2440340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US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Introduction to Key Workday Concepts &amp; Terms</a:t>
            </a:r>
          </a:p>
          <a:p>
            <a:pPr algn="ctr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Including a “Deeper Dive” into FDM &amp; Supervisory Organizations</a:t>
            </a:r>
          </a:p>
          <a:p>
            <a:pPr algn="ctr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 (especially as they relate to AES)</a:t>
            </a:r>
          </a:p>
          <a:p>
            <a:pPr algn="ctr"/>
            <a:endParaRPr lang="en-US" sz="29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900" b="1" dirty="0" smtClean="0">
                <a:solidFill>
                  <a:schemeClr val="accent5">
                    <a:lumMod val="75000"/>
                  </a:schemeClr>
                </a:solidFill>
              </a:rPr>
              <a:t>November </a:t>
            </a:r>
            <a:r>
              <a:rPr lang="en-US" sz="2900" b="1" dirty="0" smtClean="0">
                <a:solidFill>
                  <a:schemeClr val="accent5">
                    <a:lumMod val="75000"/>
                  </a:schemeClr>
                </a:solidFill>
              </a:rPr>
              <a:t>20, </a:t>
            </a:r>
            <a:r>
              <a:rPr lang="en-US" sz="2900" b="1" dirty="0" smtClean="0">
                <a:solidFill>
                  <a:schemeClr val="accent5">
                    <a:lumMod val="75000"/>
                  </a:schemeClr>
                </a:solidFill>
              </a:rPr>
              <a:t>2019</a:t>
            </a:r>
          </a:p>
          <a:p>
            <a:pPr algn="ctr"/>
            <a:r>
              <a:rPr lang="en-US" sz="2900" b="1" dirty="0" smtClean="0">
                <a:solidFill>
                  <a:schemeClr val="accent5">
                    <a:lumMod val="75000"/>
                  </a:schemeClr>
                </a:solidFill>
              </a:rPr>
              <a:t>By Patty Siebenmorgen</a:t>
            </a:r>
            <a:endParaRPr lang="en-US" sz="29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072544" y="413519"/>
            <a:ext cx="936619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Worktag Crosswalk Examples (</a:t>
            </a:r>
            <a:r>
              <a:rPr lang="en-US" sz="3200" b="1" dirty="0" err="1" smtClean="0">
                <a:solidFill>
                  <a:srgbClr val="C00000"/>
                </a:solidFill>
                <a:latin typeface="+mj-lt"/>
              </a:rPr>
              <a:t>ctd</a:t>
            </a:r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)</a:t>
            </a:r>
          </a:p>
          <a:p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endParaRPr lang="en-US" sz="20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Gift (0383-non ABI, 0393)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Direct Gifts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ADC Linked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ost Centers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Grant (0133, 0403)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Cost Share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Sponsored Research Grants</a:t>
            </a:r>
          </a:p>
          <a:p>
            <a:pPr lvl="1"/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03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  <a:uFill>
                  <a:solidFill>
                    <a:srgbClr val="C00000"/>
                  </a:solidFill>
                </a:uFill>
              </a:rPr>
              <a:t>Translations from BASIS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198148"/>
            <a:ext cx="8915399" cy="1775721"/>
          </a:xfrm>
        </p:spPr>
        <p:txBody>
          <a:bodyPr>
            <a:normAutofit/>
          </a:bodyPr>
          <a:lstStyle/>
          <a:p>
            <a:r>
              <a:rPr lang="en-US" u="heavy" dirty="0" smtClean="0"/>
              <a:t>                                                             </a:t>
            </a:r>
          </a:p>
          <a:p>
            <a:pPr algn="ctr"/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To Workday</a:t>
            </a:r>
            <a:endParaRPr lang="en-US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043422" y="611543"/>
            <a:ext cx="1007092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0103 11040 24 2469 State BAEG</a:t>
            </a:r>
          </a:p>
          <a:p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endParaRPr lang="en-US" sz="20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Company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Site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CS027  AES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Cost Center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CC012385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UADA|AES|BAEG|Biological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and Agricultural Engineering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Fund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FD101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Unrestricted|General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Unrestricted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NACUBO Function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FN0280 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Land Grant Research (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REEport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REEport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Project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2469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Program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PG000335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UADA|AES|BAEG|State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M&amp;O</a:t>
            </a:r>
          </a:p>
        </p:txBody>
      </p:sp>
    </p:spTree>
    <p:extLst>
      <p:ext uri="{BB962C8B-B14F-4D97-AF65-F5344CB8AC3E}">
        <p14:creationId xmlns:p14="http://schemas.microsoft.com/office/powerpoint/2010/main" val="143498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043422" y="611543"/>
            <a:ext cx="1007092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0103 11049 24 2469 BAEG Faculty/</a:t>
            </a:r>
            <a:r>
              <a:rPr lang="en-US" sz="3200" b="1" dirty="0" err="1" smtClean="0">
                <a:solidFill>
                  <a:srgbClr val="C00000"/>
                </a:solidFill>
                <a:latin typeface="+mj-lt"/>
              </a:rPr>
              <a:t>Admn</a:t>
            </a:r>
            <a:endParaRPr lang="en-US" sz="3200" b="1" dirty="0" smtClean="0">
              <a:solidFill>
                <a:srgbClr val="C00000"/>
              </a:solidFill>
              <a:latin typeface="+mj-lt"/>
            </a:endParaRPr>
          </a:p>
          <a:p>
            <a:pPr algn="ctr"/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endParaRPr lang="en-US" sz="20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Company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Site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CS027  AES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Cost Center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CC012385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UADA|AES|BAEG|Biological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and Agricultural Engineering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Fund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FD101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Unrestricted|General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Unrestricted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NACUBO Function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FN0280 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Land Grant Research (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REEport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REEport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Project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2469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Program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PG000346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UADA|AES|BAEG|State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Faculty/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Admn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39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043422" y="611543"/>
            <a:ext cx="1007092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0143 11040 25 2469 BAEG RIF</a:t>
            </a:r>
          </a:p>
          <a:p>
            <a:pPr algn="ctr"/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endParaRPr lang="en-US" sz="20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Company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Site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CS027  AES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Cost Center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CC012385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UADA|AES|BAEG|Biological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and Agricultural Engineering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Fund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FD103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Unrestricted|Designated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NACUBO Function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FN0220 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Individual and Project Research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REEport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Project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2469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Designated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DS02438  UADA|AES|BAEG|RIF</a:t>
            </a:r>
          </a:p>
        </p:txBody>
      </p:sp>
    </p:spTree>
    <p:extLst>
      <p:ext uri="{BB962C8B-B14F-4D97-AF65-F5344CB8AC3E}">
        <p14:creationId xmlns:p14="http://schemas.microsoft.com/office/powerpoint/2010/main" val="36087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043421" y="611542"/>
            <a:ext cx="1007092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0143 29019 24 2510 ANSC Start up/Zhao</a:t>
            </a:r>
          </a:p>
          <a:p>
            <a:pPr algn="ctr"/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endParaRPr lang="en-US" sz="20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Company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Site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CS027  AES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Cost Center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CC012393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UADA|AES|ANSC|Animal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Science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Fund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FD103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Unrestricted|Designated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NACUBO Function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FN0280 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Land Grant Research (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REEport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REEport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Project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2510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Project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PR00942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UADA|AES|ANSC|Start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up/Zhao</a:t>
            </a:r>
          </a:p>
          <a:p>
            <a:pPr lvl="1"/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781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043421" y="611542"/>
            <a:ext cx="1007092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0403 05690 24 2609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 US/USDA/ARS/58-5030-6-076/SHI </a:t>
            </a:r>
          </a:p>
          <a:p>
            <a:endParaRPr lang="en-US" sz="20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Company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Site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CS027  AES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Cost Center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CC012391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UADA|AES|HORT|Horticulture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Fund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FD201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Restricted|Federal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Grants and Contracts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NACUBO Function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FN0280 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Land Grant Research (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REEport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REEport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Project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2609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Grant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GR004293 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US/USDA/ARS/58-5030-6-076/SHI</a:t>
            </a:r>
            <a:r>
              <a:rPr lang="en-US" sz="2000" dirty="0" smtClean="0"/>
              <a:t> 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43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043421" y="611542"/>
            <a:ext cx="1007092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0133 05690 23 2609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 US/USDA/ARS/C/S/58-5030-6-076/SHI </a:t>
            </a:r>
          </a:p>
          <a:p>
            <a:endParaRPr lang="en-US" sz="20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Company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Site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CS027  AES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Cost Center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CC012391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UADA|AES|HORT|Horticulture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Fund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FD128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Unrestricted|Cost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Share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NACUBO Function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FN0220 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Individual and Project Research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REEport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Project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2609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Grant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GR003232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US/USDA/ARS/C/S/58-5030-6-076/SHI</a:t>
            </a:r>
            <a:r>
              <a:rPr lang="en-US" sz="2000" dirty="0" smtClean="0"/>
              <a:t> 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88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  <a:uFill>
                  <a:solidFill>
                    <a:srgbClr val="C00000"/>
                  </a:solidFill>
                </a:uFill>
              </a:rPr>
              <a:t>Supervisory Organization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198148"/>
            <a:ext cx="8915399" cy="2334846"/>
          </a:xfrm>
        </p:spPr>
        <p:txBody>
          <a:bodyPr>
            <a:normAutofit/>
          </a:bodyPr>
          <a:lstStyle/>
          <a:p>
            <a:r>
              <a:rPr lang="en-US" u="heavy" dirty="0" smtClean="0"/>
              <a:t>                                                             </a:t>
            </a:r>
          </a:p>
          <a:p>
            <a:pPr algn="ctr"/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(Sup Org)</a:t>
            </a:r>
          </a:p>
          <a:p>
            <a:pPr algn="ctr"/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Demonstration</a:t>
            </a:r>
          </a:p>
          <a:p>
            <a:pPr algn="ctr"/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37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4475" cy="6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7237" y="2635347"/>
            <a:ext cx="8915399" cy="14688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  <a:t>Questions????</a:t>
            </a:r>
            <a:endParaRPr lang="en-US" sz="7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8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278" y="2553807"/>
            <a:ext cx="8915399" cy="1468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  <a:uFill>
                  <a:solidFill>
                    <a:srgbClr val="C00000"/>
                  </a:solidFill>
                </a:uFill>
              </a:rPr>
              <a:t>Key Concepts &amp; Terms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198148"/>
            <a:ext cx="8915399" cy="1775721"/>
          </a:xfrm>
        </p:spPr>
        <p:txBody>
          <a:bodyPr>
            <a:normAutofit/>
          </a:bodyPr>
          <a:lstStyle/>
          <a:p>
            <a:r>
              <a:rPr lang="en-US" u="heavy" dirty="0" smtClean="0"/>
              <a:t>                                                             </a:t>
            </a:r>
          </a:p>
          <a:p>
            <a:pPr algn="ctr"/>
            <a:endParaRPr lang="en-US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643314" y="1252202"/>
            <a:ext cx="855080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smtClean="0">
                <a:latin typeface="+mj-lt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+mj-lt"/>
              </a:rPr>
              <a:t>Key Concepts</a:t>
            </a:r>
          </a:p>
          <a:p>
            <a:endParaRPr lang="en-US" sz="2100" b="1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Legacy System  = 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BASIS (or Banner)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Current State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=  How we currently do business as individual campuses (using our Legacy System(s)) – AES is currently part of UAF campus for business purposes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Future State =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How we will do business as a System (using Workday)</a:t>
            </a:r>
          </a:p>
          <a:p>
            <a:endParaRPr lang="en-US" sz="2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3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532654" y="215494"/>
            <a:ext cx="855080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Key Workday Terms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1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endParaRPr lang="en-US" sz="21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Foundation Data Model (FDM)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Chart of Accounts (basically our CCNs, BUs, and Account numbers)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1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Company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Individual Campus (we will be UADA, others are UAF, UALR, UAMS, etc.)</a:t>
            </a:r>
          </a:p>
          <a:p>
            <a:pPr lvl="1"/>
            <a:endParaRPr lang="en-US" sz="21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Cost Center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Department or Budgetary Unit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1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Work Tag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A categorization/dimension added to a transaction to support reporting (similar to a #hashtag) (examples are Company and Cost Center)</a:t>
            </a:r>
          </a:p>
          <a:p>
            <a:endParaRPr lang="en-US" sz="2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70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136609" y="413519"/>
            <a:ext cx="9366194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Key Workday Terms (</a:t>
            </a:r>
            <a:r>
              <a:rPr lang="en-US" sz="3200" b="1" dirty="0" err="1" smtClean="0">
                <a:solidFill>
                  <a:srgbClr val="C00000"/>
                </a:solidFill>
                <a:latin typeface="+mj-lt"/>
              </a:rPr>
              <a:t>ctd</a:t>
            </a:r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1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Worker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Any individual who is “in” Workday (has a Workday account for some business purpose) -- whether paid or unpaid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1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Contingent Worker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A worker who is unpaid in Workday (like our Affiliates)</a:t>
            </a:r>
          </a:p>
          <a:p>
            <a:pPr lvl="1"/>
            <a:endParaRPr lang="en-US" sz="21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Manager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Anyone who supervises one or more direct reports (workers).  Every worker must have a manager.</a:t>
            </a:r>
          </a:p>
          <a:p>
            <a:pPr lvl="1"/>
            <a:endParaRPr lang="en-US" sz="21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Supervisory Organization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Organizational chart specifically tied to our managerial structure.  It places employees into a hierarchy that provides structure for employee management.  It is used, among other things, to assign security roles, and transaction routing. 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88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  <a:uFill>
                  <a:solidFill>
                    <a:srgbClr val="C00000"/>
                  </a:solidFill>
                </a:uFill>
              </a:rPr>
              <a:t>Foundation Data Model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198148"/>
            <a:ext cx="8915399" cy="1775721"/>
          </a:xfrm>
        </p:spPr>
        <p:txBody>
          <a:bodyPr>
            <a:normAutofit/>
          </a:bodyPr>
          <a:lstStyle/>
          <a:p>
            <a:r>
              <a:rPr lang="en-US" u="heavy" dirty="0" smtClean="0"/>
              <a:t>                                                             </a:t>
            </a:r>
          </a:p>
          <a:p>
            <a:pPr algn="ctr"/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(FDM)</a:t>
            </a:r>
            <a:endParaRPr lang="en-US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9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273" y="641582"/>
            <a:ext cx="8911687" cy="84941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Common Worktag Dimensions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1273" y="1906455"/>
            <a:ext cx="5395772" cy="377762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Company 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Site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(CS)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Cost Center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(CC)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Fund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(FD)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NACUBO Function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(FN)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</a:rPr>
              <a:t>REEport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Project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597" y="2108749"/>
            <a:ext cx="4313864" cy="37776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Program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(PG)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Designated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(DS)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Project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(PR)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Gift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(GF)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Grant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(GR)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3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273" y="292130"/>
            <a:ext cx="8911687" cy="84941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Sample Worktag Values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9954" y="1071655"/>
            <a:ext cx="6880859" cy="559123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Company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UADA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UAF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UAMS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Site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Cost Center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UADA|AES|ANSC|Animal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Science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UADA|CES|ANSC|Animal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Science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UAF|TANS|Animal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Science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Fund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Unrestricted |General Unrestricted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Restricted|Federal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Grants and Contracts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Restricted|Private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Gifts, Scholarships and Other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16902" y="1252205"/>
            <a:ext cx="4675097" cy="37776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NACUBO Function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Land Grant Research (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REEport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Instructional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Public Service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REEport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Project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0100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2469</a:t>
            </a:r>
          </a:p>
        </p:txBody>
      </p:sp>
    </p:spTree>
    <p:extLst>
      <p:ext uri="{BB962C8B-B14F-4D97-AF65-F5344CB8AC3E}">
        <p14:creationId xmlns:p14="http://schemas.microsoft.com/office/powerpoint/2010/main" val="236101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072544" y="413519"/>
            <a:ext cx="936619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Worktag Crosswalk Examples</a:t>
            </a:r>
          </a:p>
          <a:p>
            <a:endParaRPr lang="en-US" sz="20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endParaRPr lang="en-US" sz="20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Program (0103, 0113, 0313, 0323, 0333, 0343, 0383-ABI)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Departmental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Faculty/Admin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Graduate Assistants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Tobacco (ABI) </a:t>
            </a:r>
          </a:p>
          <a:p>
            <a:pPr lvl="1"/>
            <a:endParaRPr lang="en-US" sz="20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Designated (0143)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Reserve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RIF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Vehicle Revolving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Service Centers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Internal Grants</a:t>
            </a:r>
          </a:p>
          <a:p>
            <a:pPr lvl="1"/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Project (0143, 0703, 0803)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Start Up Funds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Plant Funds</a:t>
            </a:r>
          </a:p>
          <a:p>
            <a:pPr lvl="1"/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1195</TotalTime>
  <Words>697</Words>
  <Application>Microsoft Office PowerPoint</Application>
  <PresentationFormat>Widescreen</PresentationFormat>
  <Paragraphs>225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Wingdings</vt:lpstr>
      <vt:lpstr>Wingdings 3</vt:lpstr>
      <vt:lpstr>Wisp</vt:lpstr>
      <vt:lpstr>UA Division of Agriculture</vt:lpstr>
      <vt:lpstr>Key Concepts &amp; Terms</vt:lpstr>
      <vt:lpstr>PowerPoint Presentation</vt:lpstr>
      <vt:lpstr>PowerPoint Presentation</vt:lpstr>
      <vt:lpstr>PowerPoint Presentation</vt:lpstr>
      <vt:lpstr>Foundation Data Model</vt:lpstr>
      <vt:lpstr>Common Worktag Dimensions</vt:lpstr>
      <vt:lpstr>Sample Worktag Values</vt:lpstr>
      <vt:lpstr>PowerPoint Presentation</vt:lpstr>
      <vt:lpstr>PowerPoint Presentation</vt:lpstr>
      <vt:lpstr>Translations from 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Supervisory Organization</vt:lpstr>
      <vt:lpstr>Questions????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 Division of Agriculture - AES</dc:title>
  <dc:creator>Patty K. Siebenmorgen</dc:creator>
  <cp:lastModifiedBy>Patty K. Siebenmorgen</cp:lastModifiedBy>
  <cp:revision>50</cp:revision>
  <dcterms:created xsi:type="dcterms:W3CDTF">2019-11-19T01:28:27Z</dcterms:created>
  <dcterms:modified xsi:type="dcterms:W3CDTF">2019-11-20T13:19:07Z</dcterms:modified>
</cp:coreProperties>
</file>