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78"/>
  </p:notesMasterIdLst>
  <p:handoutMasterIdLst>
    <p:handoutMasterId r:id="rId79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0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0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21" r:id="rId53"/>
    <p:sldId id="322" r:id="rId54"/>
    <p:sldId id="323" r:id="rId55"/>
    <p:sldId id="324" r:id="rId56"/>
    <p:sldId id="330" r:id="rId57"/>
    <p:sldId id="325" r:id="rId58"/>
    <p:sldId id="326" r:id="rId59"/>
    <p:sldId id="327" r:id="rId60"/>
    <p:sldId id="328" r:id="rId61"/>
    <p:sldId id="329" r:id="rId62"/>
    <p:sldId id="319" r:id="rId63"/>
    <p:sldId id="308" r:id="rId64"/>
    <p:sldId id="310" r:id="rId65"/>
    <p:sldId id="311" r:id="rId66"/>
    <p:sldId id="312" r:id="rId67"/>
    <p:sldId id="313" r:id="rId68"/>
    <p:sldId id="314" r:id="rId69"/>
    <p:sldId id="315" r:id="rId70"/>
    <p:sldId id="316" r:id="rId71"/>
    <p:sldId id="317" r:id="rId72"/>
    <p:sldId id="318" r:id="rId73"/>
    <p:sldId id="332" r:id="rId74"/>
    <p:sldId id="320" r:id="rId75"/>
    <p:sldId id="333" r:id="rId76"/>
    <p:sldId id="334" r:id="rId7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3264DC86-2FD2-45FF-A08F-8F6537F87959}">
          <p14:sldIdLst>
            <p14:sldId id="256"/>
            <p14:sldId id="257"/>
          </p14:sldIdLst>
        </p14:section>
        <p14:section name="Movies - Round 1" id="{F239A47B-275E-4D32-9D97-225EAADF6E56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309"/>
            <p14:sldId id="268"/>
          </p14:sldIdLst>
        </p14:section>
        <p14:section name="History - Round 2" id="{8A6AD2E1-A768-4A31-ACB8-C5F9E03DD4CC}">
          <p14:sldIdLst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2"/>
          </p14:sldIdLst>
        </p14:section>
        <p14:section name="Music - Round 3" id="{CD84AE36-E5B7-40E9-8D51-F2D97C2AAD99}">
          <p14:sldIdLst>
            <p14:sldId id="280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  <p14:section name="Geography - Round 4" id="{3FE22CE2-AE01-448A-A2D5-5F736B233613}">
          <p14:sldIdLst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</p14:sldIdLst>
        </p14:section>
        <p14:section name="TV - Round 5" id="{2F4E74BC-D14B-4735-9BCB-1A1890248CFD}">
          <p14:sldIdLst>
            <p14:sldId id="306"/>
            <p14:sldId id="321"/>
            <p14:sldId id="322"/>
            <p14:sldId id="323"/>
            <p14:sldId id="324"/>
            <p14:sldId id="330"/>
            <p14:sldId id="325"/>
            <p14:sldId id="326"/>
            <p14:sldId id="327"/>
            <p14:sldId id="328"/>
            <p14:sldId id="329"/>
            <p14:sldId id="319"/>
          </p14:sldIdLst>
        </p14:section>
        <p14:section name="Hodgepodge - Round 6" id="{900BB9E0-70D0-4682-BF06-D52B3E751CFF}">
          <p14:sldIdLst>
            <p14:sldId id="308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32"/>
            <p14:sldId id="320"/>
            <p14:sldId id="333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9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4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35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D3D667A2-09C0-4D8E-AE81-FEEC52C8A8DE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BD8AC88D-0626-485A-89C6-4168DBE81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7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997857D0-9437-4C20-B3B6-E94E058D4F9F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79"/>
            <a:ext cx="5661660" cy="3686711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7FA77635-025B-4868-BD5B-658DFD34E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2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4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1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3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9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3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0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8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6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4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75267"/>
            <a:ext cx="10515600" cy="510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16D3-6BA5-4229-82AC-A687AE3DAC5A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74FF-6F13-4D17-B42D-8B430FC43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3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598" y="660502"/>
            <a:ext cx="9834805" cy="553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7"/>
            </a:pPr>
            <a:r>
              <a:rPr lang="en-US" sz="6600" dirty="0"/>
              <a:t>Who directed the epic historical drama Schindler’s List in 1993?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eriod" startAt="8"/>
            </a:pPr>
            <a:r>
              <a:rPr lang="en-US" sz="6600" dirty="0"/>
              <a:t>Who was the first African American actor to win the Academy Award for Best Actor? </a:t>
            </a:r>
            <a:r>
              <a:rPr lang="en-US" sz="6600" dirty="0" smtClean="0"/>
              <a:t>Bonus</a:t>
            </a:r>
            <a:r>
              <a:rPr lang="en-US" sz="6600" dirty="0"/>
              <a:t>: What year?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9"/>
            </a:pPr>
            <a:r>
              <a:rPr lang="en-US" sz="6600" dirty="0"/>
              <a:t>How many separate stories appeared in the British Christmas romantic comedy Love Actually?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9268"/>
            <a:ext cx="10515600" cy="5326906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 startAt="10"/>
            </a:pPr>
            <a:r>
              <a:rPr lang="en-US" sz="5400" dirty="0"/>
              <a:t>Which Christmas movie featured the line: “ho, ho, but no matter.  Christmas was on its way.  Lovely, glorious, beautiful Christmas, upon which the entire kid year revolved.”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956988"/>
              </p:ext>
            </p:extLst>
          </p:nvPr>
        </p:nvGraphicFramePr>
        <p:xfrm>
          <a:off x="681789" y="605499"/>
          <a:ext cx="10828421" cy="5846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941">
                  <a:extLst>
                    <a:ext uri="{9D8B030D-6E8A-4147-A177-3AD203B41FA5}">
                      <a16:colId xmlns:a16="http://schemas.microsoft.com/office/drawing/2014/main" val="4278832911"/>
                    </a:ext>
                  </a:extLst>
                </a:gridCol>
                <a:gridCol w="8394356">
                  <a:extLst>
                    <a:ext uri="{9D8B030D-6E8A-4147-A177-3AD203B41FA5}">
                      <a16:colId xmlns:a16="http://schemas.microsoft.com/office/drawing/2014/main" val="3281379837"/>
                    </a:ext>
                  </a:extLst>
                </a:gridCol>
                <a:gridCol w="2086124">
                  <a:extLst>
                    <a:ext uri="{9D8B030D-6E8A-4147-A177-3AD203B41FA5}">
                      <a16:colId xmlns:a16="http://schemas.microsoft.com/office/drawing/2014/main" val="41554328"/>
                    </a:ext>
                  </a:extLst>
                </a:gridCol>
              </a:tblGrid>
              <a:tr h="518072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+mn-lt"/>
                        </a:rPr>
                        <a:t>#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Question (Movies –</a:t>
                      </a:r>
                      <a:r>
                        <a:rPr lang="en-US" sz="2800" b="1" baseline="0" dirty="0" smtClean="0"/>
                        <a:t> Round 1</a:t>
                      </a:r>
                      <a:r>
                        <a:rPr lang="en-US" sz="2800" b="1" dirty="0" smtClean="0"/>
                        <a:t>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Answer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172278"/>
                  </a:ext>
                </a:extLst>
              </a:tr>
              <a:tr h="37077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In which year were the Academy Awards, or “Oscars,” first presented?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1929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693089"/>
                  </a:ext>
                </a:extLst>
              </a:tr>
              <a:tr h="63997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“After all, tomorrow is another day!” is the last line from which Academy Award Best Picture winner?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Gone with the Wind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99098"/>
                  </a:ext>
                </a:extLst>
              </a:tr>
              <a:tr h="63997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What is the name of the hobbit played by Elijah Wood in the Lord of the Rings movies?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Frodo Baggins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01855"/>
                  </a:ext>
                </a:extLst>
              </a:tr>
              <a:tr h="37077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Which actress plays Katniss Everdeen in the Hunger Games movies?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Jennifer Lawrence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84580"/>
                  </a:ext>
                </a:extLst>
              </a:tr>
              <a:tr h="37077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In which 1984 science fiction movie did Linda Hamilton play the role of Sarah Connor?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The Terminator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28201"/>
                  </a:ext>
                </a:extLst>
              </a:tr>
              <a:tr h="37077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In which movie did Julia Roberts play a kind-hearted prostitute called Vivian Ward?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Pretty Woman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594727"/>
                  </a:ext>
                </a:extLst>
              </a:tr>
              <a:tr h="37077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Who directed the epic historical drama Schindler’s List in 1993?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Steven Spielberg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19107"/>
                  </a:ext>
                </a:extLst>
              </a:tr>
              <a:tr h="63997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Who was the first African American actor to win the Academy Award for Best Actor? Bonus: What year?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Sidney Poitier, 1963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385967"/>
                  </a:ext>
                </a:extLst>
              </a:tr>
              <a:tr h="63997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How many separate stories appeared in the British Christmas romantic comedy Love Actually?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78411"/>
                  </a:ext>
                </a:extLst>
              </a:tr>
              <a:tr h="91424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Which Christmas movie featured the line: “ho, ho, but no matter.  Christmas was on its way.  Lovely, glorious, beautiful Christmas, upon which the entire kid year revolved.”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 Christmas Story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93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6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204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Copperplate Gothic Bold" panose="020E0705020206020404" pitchFamily="34" charset="0"/>
              </a:rPr>
              <a:t>History</a:t>
            </a:r>
            <a:br>
              <a:rPr lang="en-US" sz="9600" dirty="0" smtClean="0">
                <a:latin typeface="Copperplate Gothic Bold" panose="020E0705020206020404" pitchFamily="34" charset="0"/>
              </a:rPr>
            </a:br>
            <a:r>
              <a:rPr lang="en-US" sz="4000" dirty="0" smtClean="0">
                <a:latin typeface="Copperplate Gothic Bold" panose="020E0705020206020404" pitchFamily="34" charset="0"/>
              </a:rPr>
              <a:t>Round 2</a:t>
            </a:r>
            <a:endParaRPr lang="en-US" sz="4000" dirty="0">
              <a:latin typeface="Copperplate Gothic Bold" panose="020E07050202060204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094" y="2599052"/>
            <a:ext cx="3737811" cy="3781419"/>
          </a:xfrm>
        </p:spPr>
      </p:pic>
    </p:spTree>
    <p:extLst>
      <p:ext uri="{BB962C8B-B14F-4D97-AF65-F5344CB8AC3E}">
        <p14:creationId xmlns:p14="http://schemas.microsoft.com/office/powerpoint/2010/main" val="35812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eriod"/>
            </a:pPr>
            <a:r>
              <a:rPr lang="en-US" sz="6600" dirty="0"/>
              <a:t>In 1927, who became the first man to fly solo and non-stop across the Atlantic?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2"/>
            </a:pPr>
            <a:r>
              <a:rPr lang="en-US" sz="6600" dirty="0"/>
              <a:t>Which U.S. president had a home called The Hermitage?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3"/>
            </a:pPr>
            <a:r>
              <a:rPr lang="en-US" sz="6600" dirty="0"/>
              <a:t>What three colors appear on the Italian flag?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4"/>
            </a:pPr>
            <a:r>
              <a:rPr lang="en-US" sz="6600" dirty="0"/>
              <a:t>Who was shot outside the Hilton Hotel in </a:t>
            </a:r>
            <a:r>
              <a:rPr lang="en-US" sz="6600" dirty="0" smtClean="0"/>
              <a:t>Washington D.C. </a:t>
            </a:r>
            <a:r>
              <a:rPr lang="en-US" sz="6600" dirty="0"/>
              <a:t>on March 30, 1981?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267"/>
            <a:ext cx="10515600" cy="80433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Trivia Night Rules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633364" cy="56375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Determine a team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Trivia </a:t>
            </a:r>
            <a:r>
              <a:rPr lang="en-US" dirty="0"/>
              <a:t>consists of 6 </a:t>
            </a:r>
            <a:r>
              <a:rPr lang="en-US" dirty="0" smtClean="0"/>
              <a:t>rounds of 10 questions; 30-60 seconds to answer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your team name and the round number on each answer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Neatly print your answers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Electronic devices connected to the internet or other resource materials are strictly prohibited. Violators will forfeit the 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Correct answers will be announced at the end of each 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sheets will be scored by adjacent table teams each 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Eavesdropping IS allowed, so keep your team discussions quiet</a:t>
            </a:r>
          </a:p>
        </p:txBody>
      </p:sp>
    </p:spTree>
    <p:extLst>
      <p:ext uri="{BB962C8B-B14F-4D97-AF65-F5344CB8AC3E}">
        <p14:creationId xmlns:p14="http://schemas.microsoft.com/office/powerpoint/2010/main" val="3132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5"/>
            </a:pPr>
            <a:r>
              <a:rPr lang="en-US" sz="6600" dirty="0"/>
              <a:t>Who became President of the United States after John F. Kennedy was assassinated in 1963?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6"/>
            </a:pPr>
            <a:r>
              <a:rPr lang="en-US" sz="6600" dirty="0"/>
              <a:t>Which war took place between 1950 and 1953?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7"/>
            </a:pPr>
            <a:r>
              <a:rPr lang="en-US" sz="6600" dirty="0"/>
              <a:t>How many U.S. presidents have been assassinated?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8"/>
            </a:pPr>
            <a:r>
              <a:rPr lang="en-US" sz="6600" dirty="0"/>
              <a:t>Who was US president during World War I?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9"/>
            </a:pPr>
            <a:r>
              <a:rPr lang="en-US" sz="6600" dirty="0"/>
              <a:t>Which U.S. president served the shortest time in office?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10"/>
            </a:pPr>
            <a:r>
              <a:rPr lang="en-US" sz="6600" dirty="0"/>
              <a:t>In which year did the Bay of Pigs invasion take place?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History -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370392"/>
              </p:ext>
            </p:extLst>
          </p:nvPr>
        </p:nvGraphicFramePr>
        <p:xfrm>
          <a:off x="681789" y="563880"/>
          <a:ext cx="10828421" cy="573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697">
                  <a:extLst>
                    <a:ext uri="{9D8B030D-6E8A-4147-A177-3AD203B41FA5}">
                      <a16:colId xmlns:a16="http://schemas.microsoft.com/office/drawing/2014/main" val="2029031944"/>
                    </a:ext>
                  </a:extLst>
                </a:gridCol>
                <a:gridCol w="7710617">
                  <a:extLst>
                    <a:ext uri="{9D8B030D-6E8A-4147-A177-3AD203B41FA5}">
                      <a16:colId xmlns:a16="http://schemas.microsoft.com/office/drawing/2014/main" val="3281379837"/>
                    </a:ext>
                  </a:extLst>
                </a:gridCol>
                <a:gridCol w="2605107">
                  <a:extLst>
                    <a:ext uri="{9D8B030D-6E8A-4147-A177-3AD203B41FA5}">
                      <a16:colId xmlns:a16="http://schemas.microsoft.com/office/drawing/2014/main" val="4155432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#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Question (History</a:t>
                      </a:r>
                      <a:r>
                        <a:rPr lang="en-US" sz="2800" b="1" baseline="0" dirty="0" smtClean="0"/>
                        <a:t> – Round 2)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Answer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1722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1927, who became the first man to fly solo and non-stop across the Atlantic?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Charles Lindbergh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6930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U.S. president had a home called The Hermitage?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Andrew Jackson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990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three colors appear on the Italian flag?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Red, white, and green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0185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was shot outside the Hilton Hotel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Washington D.C.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March 30, 1981?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Ronald Reagan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845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became President of the United States after John F. Kennedy was assassinated in 1963?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Lyndon Baines Johnson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282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war took place between 1950 and 1953?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Korean War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5947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many U.S. presidents have been assassinated?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Four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191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was US president during World War I?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Woodrow Wilson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3859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U.S. president served the shortest time in office?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William Henry Harrison - he served as president for just 32 days in 1841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784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which year did the Bay of Pigs invasion take place?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93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49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2659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Broadway" panose="04040905080B02020502" pitchFamily="82" charset="0"/>
              </a:rPr>
              <a:t>Music</a:t>
            </a:r>
            <a:br>
              <a:rPr lang="en-US" sz="9600" dirty="0" smtClean="0">
                <a:latin typeface="Broadway" panose="04040905080B02020502" pitchFamily="82" charset="0"/>
              </a:rPr>
            </a:br>
            <a:r>
              <a:rPr lang="en-US" sz="4000" dirty="0" smtClean="0">
                <a:latin typeface="Broadway" panose="04040905080B02020502" pitchFamily="82" charset="0"/>
              </a:rPr>
              <a:t>Round 3</a:t>
            </a:r>
            <a:endParaRPr lang="en-US" sz="4000" dirty="0">
              <a:latin typeface="Broadway" panose="04040905080B020205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6"/>
          <a:stretch/>
        </p:blipFill>
        <p:spPr>
          <a:xfrm>
            <a:off x="3046827" y="2476414"/>
            <a:ext cx="5801784" cy="41805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942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6600" dirty="0"/>
              <a:t> “Ebony and Ivory” was a hit for what famous duo?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8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2"/>
            </a:pPr>
            <a:r>
              <a:rPr lang="en-US" sz="6600" dirty="0"/>
              <a:t>Who is the youngest artist to win an album of the year Grammy?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151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Broadway" panose="04040905080B02020502" pitchFamily="82" charset="0"/>
              </a:rPr>
              <a:t>Movies</a:t>
            </a:r>
            <a:br>
              <a:rPr lang="en-US" sz="9600" dirty="0" smtClean="0">
                <a:latin typeface="Broadway" panose="04040905080B02020502" pitchFamily="82" charset="0"/>
              </a:rPr>
            </a:br>
            <a:r>
              <a:rPr lang="en-US" sz="4000" dirty="0" smtClean="0">
                <a:latin typeface="Broadway" panose="04040905080B02020502" pitchFamily="82" charset="0"/>
              </a:rPr>
              <a:t>Round 1</a:t>
            </a:r>
            <a:endParaRPr lang="en-US" sz="9600" dirty="0">
              <a:latin typeface="Broadway" panose="04040905080B02020502" pitchFamily="82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101" y="2533647"/>
            <a:ext cx="5715798" cy="4039164"/>
          </a:xfrm>
        </p:spPr>
      </p:pic>
    </p:spTree>
    <p:extLst>
      <p:ext uri="{BB962C8B-B14F-4D97-AF65-F5344CB8AC3E}">
        <p14:creationId xmlns:p14="http://schemas.microsoft.com/office/powerpoint/2010/main" val="14444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3"/>
            </a:pPr>
            <a:r>
              <a:rPr lang="en-US" sz="6600" dirty="0"/>
              <a:t>Who jumped off the Tallahatchie Bridge?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4"/>
            </a:pPr>
            <a:r>
              <a:rPr lang="en-US" sz="6600" dirty="0"/>
              <a:t>Who was the first woman to be inducted into the Rock and Roll Hall of Fame in 1987?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4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5"/>
            </a:pPr>
            <a:r>
              <a:rPr lang="en-US" sz="6600" dirty="0"/>
              <a:t>What are the four sections of an orchestra?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6"/>
            </a:pPr>
            <a:r>
              <a:rPr lang="en-US" sz="6600" dirty="0"/>
              <a:t>Who has the most all-time number one hits on Billboard’s Hot 100?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7"/>
            </a:pPr>
            <a:r>
              <a:rPr lang="en-US" sz="6600" dirty="0"/>
              <a:t>Who has performed the most performances by any artist at Madison Square Garden? 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8"/>
            </a:pPr>
            <a:r>
              <a:rPr lang="en-US" sz="6600" dirty="0"/>
              <a:t>Which pop star played 27 different instruments on their debut album For You?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9"/>
            </a:pPr>
            <a:r>
              <a:rPr lang="en-US" sz="6600" dirty="0"/>
              <a:t>What songwriter has the most number one singles on Billboard’s Hot 100?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10"/>
            </a:pPr>
            <a:r>
              <a:rPr lang="en-US" sz="6600" dirty="0"/>
              <a:t>Who is the best-selling Canadian singer of all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Music -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688967"/>
              </p:ext>
            </p:extLst>
          </p:nvPr>
        </p:nvGraphicFramePr>
        <p:xfrm>
          <a:off x="640600" y="318804"/>
          <a:ext cx="10828421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222">
                  <a:extLst>
                    <a:ext uri="{9D8B030D-6E8A-4147-A177-3AD203B41FA5}">
                      <a16:colId xmlns:a16="http://schemas.microsoft.com/office/drawing/2014/main" val="1045395019"/>
                    </a:ext>
                  </a:extLst>
                </a:gridCol>
                <a:gridCol w="7677665">
                  <a:extLst>
                    <a:ext uri="{9D8B030D-6E8A-4147-A177-3AD203B41FA5}">
                      <a16:colId xmlns:a16="http://schemas.microsoft.com/office/drawing/2014/main" val="3281379837"/>
                    </a:ext>
                  </a:extLst>
                </a:gridCol>
                <a:gridCol w="2654534">
                  <a:extLst>
                    <a:ext uri="{9D8B030D-6E8A-4147-A177-3AD203B41FA5}">
                      <a16:colId xmlns:a16="http://schemas.microsoft.com/office/drawing/2014/main" val="4155432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#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Question (Music – Round 3)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Answer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1722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“Ebony and Ivory” was a hit for what famous duo?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McCartney and Stevie Wonder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6930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is the youngest artist to win an album of the year Grammy?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Taylor Swift – 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990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jumped off the Tallahatchie Bridge?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Billy Joe McAllister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0185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was the first woman to be inducted into the Rock and Roll Hall of Fame in 1987?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Aretha Franklin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845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four sections of an orchestra?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Strings, wood wind, brass, percussion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282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has the most all-time number one hits on Billboard’s Hot 100?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Beatles – 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5947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has performed the most performances by any artist at Madison Square Garden?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Billy Joel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191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pop star played 27 different instruments on their debut album For You?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3859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songwriter has the most number one singles on Billboard’s Hot 100?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McCartney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784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is the best-selling Canadian singer of all time?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Celine Dion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93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627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Harrington" panose="04040505050A02020702" pitchFamily="82" charset="0"/>
              </a:rPr>
              <a:t>Geography</a:t>
            </a:r>
            <a:br>
              <a:rPr lang="en-US" sz="9600" b="1" dirty="0" smtClean="0">
                <a:latin typeface="Harrington" panose="04040505050A02020702" pitchFamily="82" charset="0"/>
              </a:rPr>
            </a:br>
            <a:r>
              <a:rPr lang="en-US" sz="4000" b="1" dirty="0" smtClean="0">
                <a:latin typeface="Harrington" panose="04040505050A02020702" pitchFamily="82" charset="0"/>
              </a:rPr>
              <a:t>Round 4</a:t>
            </a:r>
            <a:endParaRPr lang="en-US" sz="4000" b="1" dirty="0">
              <a:latin typeface="Harrington" panose="04040505050A0202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83" y="2916714"/>
            <a:ext cx="10377234" cy="33207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550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6600" dirty="0"/>
              <a:t>In which year were the Academy Awards, or “Oscars,” first presented?</a:t>
            </a:r>
          </a:p>
          <a:p>
            <a:endParaRPr lang="en-US" sz="6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6600" dirty="0"/>
              <a:t>How many US states border the Pacific Ocean</a:t>
            </a:r>
            <a:r>
              <a:rPr lang="en-US" sz="6600" dirty="0" smtClean="0"/>
              <a:t>?  Bonus: Name them.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3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2"/>
            </a:pPr>
            <a:r>
              <a:rPr lang="en-US" sz="6600" dirty="0"/>
              <a:t>In which US state is Glacier National Park located?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3"/>
            </a:pPr>
            <a:r>
              <a:rPr lang="en-US" sz="6600" dirty="0"/>
              <a:t>What is the world’s smallest ocean?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4"/>
            </a:pPr>
            <a:r>
              <a:rPr lang="en-US" sz="6600" dirty="0"/>
              <a:t>How many US states have four-letter names?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5"/>
            </a:pPr>
            <a:r>
              <a:rPr lang="en-US" sz="6600" dirty="0"/>
              <a:t>What is the only US state that has a one syllable name?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6"/>
            </a:pPr>
            <a:r>
              <a:rPr lang="en-US" sz="6600" dirty="0"/>
              <a:t>What is the capital of Canada?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7"/>
            </a:pPr>
            <a:r>
              <a:rPr lang="en-US" sz="6600" dirty="0"/>
              <a:t>In which US state is Bryce Canyon National Park located?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733"/>
            <a:ext cx="10515600" cy="4995106"/>
          </a:xfrm>
        </p:spPr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8"/>
            </a:pPr>
            <a:r>
              <a:rPr lang="en-US" sz="6600" dirty="0"/>
              <a:t>What is the world’s longest manmade structure?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9"/>
            </a:pPr>
            <a:r>
              <a:rPr lang="en-US" sz="6600" dirty="0"/>
              <a:t>Which US state has the smallest population?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10"/>
            </a:pPr>
            <a:r>
              <a:rPr lang="en-US" sz="6600" dirty="0"/>
              <a:t>If you were facing Mount Rushmore, which </a:t>
            </a:r>
            <a:r>
              <a:rPr lang="en-US" sz="6600" dirty="0" smtClean="0"/>
              <a:t>U.S. </a:t>
            </a:r>
            <a:r>
              <a:rPr lang="en-US" sz="6600" dirty="0"/>
              <a:t>President would be furthest to your right?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Geography -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1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314777"/>
          </a:xfrm>
        </p:spPr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2"/>
            </a:pPr>
            <a:r>
              <a:rPr lang="en-US" sz="6600" dirty="0"/>
              <a:t>“After all, tomorrow is another day!” is the last line from which Academy Award Best Picture winner?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639533"/>
              </p:ext>
            </p:extLst>
          </p:nvPr>
        </p:nvGraphicFramePr>
        <p:xfrm>
          <a:off x="681790" y="426720"/>
          <a:ext cx="10828420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887">
                  <a:extLst>
                    <a:ext uri="{9D8B030D-6E8A-4147-A177-3AD203B41FA5}">
                      <a16:colId xmlns:a16="http://schemas.microsoft.com/office/drawing/2014/main" val="3348039922"/>
                    </a:ext>
                  </a:extLst>
                </a:gridCol>
                <a:gridCol w="7085917">
                  <a:extLst>
                    <a:ext uri="{9D8B030D-6E8A-4147-A177-3AD203B41FA5}">
                      <a16:colId xmlns:a16="http://schemas.microsoft.com/office/drawing/2014/main" val="3281379837"/>
                    </a:ext>
                  </a:extLst>
                </a:gridCol>
                <a:gridCol w="3188616">
                  <a:extLst>
                    <a:ext uri="{9D8B030D-6E8A-4147-A177-3AD203B41FA5}">
                      <a16:colId xmlns:a16="http://schemas.microsoft.com/office/drawing/2014/main" val="4155432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#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Question (Geography – Round 4)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Answer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1722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many US states border the Pacific Ocean?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(Alaska, California, Hawaii, Oregon and Washington)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6930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which US state is Glacier National Park located?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990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world’s smallest ocean?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Arctic Ocean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0185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many US states have four-letter names?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(Iowa, Ohio, and Utah)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845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only US state that has a one syllable name?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282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capital of Canada?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Ottawa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5947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which US state is Bryce Canyon National Park located?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Utah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191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world’s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longest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manmade structure?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 Wall of China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3859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US state has the smallest population?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Wyoming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784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were facing Mount Rushmore, which US President would be furthest to your right?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Abraham Lincoln (George Washington, Thomas Jefferson, Theodore Roosevelt, Abraham Lincoln)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93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4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33"/>
          <a:stretch/>
        </p:blipFill>
        <p:spPr>
          <a:xfrm>
            <a:off x="3896498" y="2201271"/>
            <a:ext cx="4532657" cy="442368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2129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Berlin Sans FB Demi" panose="020E0802020502020306" pitchFamily="34" charset="0"/>
              </a:rPr>
              <a:t>Television</a:t>
            </a:r>
            <a:br>
              <a:rPr lang="en-US" sz="9600" dirty="0" smtClean="0">
                <a:latin typeface="Berlin Sans FB Demi" panose="020E0802020502020306" pitchFamily="34" charset="0"/>
              </a:rPr>
            </a:br>
            <a:r>
              <a:rPr lang="en-US" sz="4000" dirty="0" smtClean="0">
                <a:latin typeface="Berlin Sans FB Demi" panose="020E0802020502020306" pitchFamily="34" charset="0"/>
              </a:rPr>
              <a:t>Round 5</a:t>
            </a:r>
            <a:endParaRPr lang="en-US" sz="4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9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6600" dirty="0"/>
              <a:t>What sitcom follows the life of Liz Lemon, a writer for a fictional sketch-comedy </a:t>
            </a:r>
            <a:r>
              <a:rPr lang="en-US" sz="6600" i="1" dirty="0"/>
              <a:t>The Girlie Show</a:t>
            </a:r>
            <a:r>
              <a:rPr lang="en-US" sz="6600" dirty="0"/>
              <a:t>?</a:t>
            </a:r>
          </a:p>
          <a:p>
            <a:pPr marL="1143000" indent="-1143000">
              <a:buFont typeface="+mj-lt"/>
              <a:buAutoNum type="arabicPeriod"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8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 startAt="2"/>
            </a:pPr>
            <a:r>
              <a:rPr lang="en-US" sz="6600" dirty="0"/>
              <a:t>From </a:t>
            </a:r>
            <a:r>
              <a:rPr lang="en-US" sz="6600" i="1" dirty="0"/>
              <a:t>The Office</a:t>
            </a:r>
            <a:r>
              <a:rPr lang="en-US" sz="6600" dirty="0"/>
              <a:t>, what is Michael Scott’s middle name?</a:t>
            </a:r>
          </a:p>
          <a:p>
            <a:pPr marL="1143000" indent="-1143000">
              <a:buFont typeface="+mj-lt"/>
              <a:buAutoNum type="arabicPeriod" startAt="2"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 startAt="3"/>
            </a:pPr>
            <a:r>
              <a:rPr lang="en-US" sz="6600" dirty="0"/>
              <a:t>What is the name of Norm’s wife on </a:t>
            </a:r>
            <a:r>
              <a:rPr lang="en-US" sz="6600" i="1" dirty="0"/>
              <a:t>Cheers</a:t>
            </a:r>
            <a:r>
              <a:rPr lang="en-US" sz="6600" dirty="0"/>
              <a:t>?</a:t>
            </a:r>
          </a:p>
          <a:p>
            <a:pPr marL="1143000" indent="-1143000">
              <a:buFont typeface="+mj-lt"/>
              <a:buAutoNum type="arabicPeriod" startAt="3"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6600" i="1" dirty="0" smtClean="0"/>
              <a:t>Glee</a:t>
            </a:r>
            <a:r>
              <a:rPr lang="en-US" sz="6600" dirty="0" smtClean="0"/>
              <a:t> is set at what high school? 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6600" dirty="0" smtClean="0"/>
              <a:t>On </a:t>
            </a:r>
            <a:r>
              <a:rPr lang="en-US" sz="6600" i="1" dirty="0" smtClean="0"/>
              <a:t>Leave it to Beaver</a:t>
            </a:r>
            <a:r>
              <a:rPr lang="en-US" sz="6600" dirty="0" smtClean="0"/>
              <a:t>, what is Wally’s best friend’s name?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6600" dirty="0" smtClean="0"/>
              <a:t>Who lives at 0001 Cemetery Lane?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6600" dirty="0" smtClean="0"/>
              <a:t>Who were David Soul and Paul Michael Glaser?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6600" dirty="0" smtClean="0"/>
              <a:t>What are the names of the two characters that heckle the rest of the cast from the balcony on </a:t>
            </a:r>
            <a:r>
              <a:rPr lang="en-US" sz="6600" i="1" dirty="0" smtClean="0"/>
              <a:t>The Muppet Show</a:t>
            </a:r>
            <a:r>
              <a:rPr lang="en-US" sz="6600" dirty="0" smtClean="0"/>
              <a:t>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3"/>
            </a:pPr>
            <a:r>
              <a:rPr lang="en-US" sz="6600" dirty="0" smtClean="0"/>
              <a:t>What is the name of the hobbit played by Elijah Wood in the Lord of the Rings movies?</a:t>
            </a:r>
            <a:endParaRPr lang="en-US" sz="6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6600" dirty="0" smtClean="0"/>
              <a:t>What was the most watched U.S. series finale of all time?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sz="6600" dirty="0" smtClean="0"/>
              <a:t>On </a:t>
            </a:r>
            <a:r>
              <a:rPr lang="en-US" sz="6600" i="1" dirty="0" smtClean="0"/>
              <a:t>Frazier</a:t>
            </a:r>
            <a:r>
              <a:rPr lang="en-US" sz="6600" dirty="0" smtClean="0"/>
              <a:t>, what is the dad’s dog’s name?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671273"/>
              </p:ext>
            </p:extLst>
          </p:nvPr>
        </p:nvGraphicFramePr>
        <p:xfrm>
          <a:off x="664856" y="387328"/>
          <a:ext cx="10828420" cy="54149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887">
                  <a:extLst>
                    <a:ext uri="{9D8B030D-6E8A-4147-A177-3AD203B41FA5}">
                      <a16:colId xmlns:a16="http://schemas.microsoft.com/office/drawing/2014/main" val="3348039922"/>
                    </a:ext>
                  </a:extLst>
                </a:gridCol>
                <a:gridCol w="7085917">
                  <a:extLst>
                    <a:ext uri="{9D8B030D-6E8A-4147-A177-3AD203B41FA5}">
                      <a16:colId xmlns:a16="http://schemas.microsoft.com/office/drawing/2014/main" val="3281379837"/>
                    </a:ext>
                  </a:extLst>
                </a:gridCol>
                <a:gridCol w="3188616">
                  <a:extLst>
                    <a:ext uri="{9D8B030D-6E8A-4147-A177-3AD203B41FA5}">
                      <a16:colId xmlns:a16="http://schemas.microsoft.com/office/drawing/2014/main" val="4155432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#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Question (Television – Round 5)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Answer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1722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sitcom follows the life of Liz Lemon, a writer for a fictional sketch-comedy 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Girlie Show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Rock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6930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Office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what is Michael Scott’s middle name?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990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name of Norm’s wife on 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0185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i="1" dirty="0" smtClean="0"/>
                        <a:t>Glee</a:t>
                      </a:r>
                      <a:r>
                        <a:rPr lang="en-US" dirty="0" smtClean="0"/>
                        <a:t> is set at what high school?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William McKinley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845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/>
                        <a:t>On </a:t>
                      </a:r>
                      <a:r>
                        <a:rPr lang="en-US" i="1" dirty="0" smtClean="0"/>
                        <a:t>Leave it to Beaver</a:t>
                      </a:r>
                      <a:r>
                        <a:rPr lang="en-US" dirty="0" smtClean="0"/>
                        <a:t>, what is Wally’s best friend’s name?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Eddie Haskell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282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/>
                        <a:t>Who lives at 0001 Cemetery Lane?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Addams Family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594727"/>
                  </a:ext>
                </a:extLst>
              </a:tr>
              <a:tr h="4162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/>
                        <a:t>Who were David Soul and Paul Michael Glaser?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Starsky and Hutch</a:t>
                      </a:r>
                      <a:endParaRPr lang="en-US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191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/>
                        <a:t>What are the names of the two characters that heckle the rest of the cast from the balcony on </a:t>
                      </a:r>
                      <a:r>
                        <a:rPr lang="en-US" i="1" dirty="0" smtClean="0"/>
                        <a:t>The Muppet Show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Statler and Waldorf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3859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/>
                        <a:t>What was the most watched U.S. series finale of all time?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M*A*S*H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784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 smtClean="0"/>
                        <a:t>On </a:t>
                      </a:r>
                      <a:r>
                        <a:rPr lang="en-US" i="1" dirty="0" smtClean="0"/>
                        <a:t>Frazier</a:t>
                      </a:r>
                      <a:r>
                        <a:rPr lang="en-US" dirty="0" smtClean="0"/>
                        <a:t>, what is the dad’s dog’s name?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Eddie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9385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Television -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9134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Ravie" panose="04040805050809020602" pitchFamily="82" charset="0"/>
              </a:rPr>
              <a:t>Hodgepodge</a:t>
            </a:r>
            <a:br>
              <a:rPr lang="en-US" sz="9600" dirty="0" smtClean="0">
                <a:latin typeface="Ravie" panose="04040805050809020602" pitchFamily="82" charset="0"/>
              </a:rPr>
            </a:br>
            <a:r>
              <a:rPr lang="en-US" sz="4000" dirty="0" smtClean="0">
                <a:latin typeface="Ravie" panose="04040805050809020602" pitchFamily="82" charset="0"/>
              </a:rPr>
              <a:t>Round 6</a:t>
            </a:r>
            <a:endParaRPr lang="en-US" sz="4000" dirty="0">
              <a:latin typeface="Ravie" panose="040408050508090206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7" b="4511"/>
          <a:stretch/>
        </p:blipFill>
        <p:spPr>
          <a:xfrm>
            <a:off x="3947492" y="2614993"/>
            <a:ext cx="4297016" cy="38105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41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6600" dirty="0"/>
              <a:t>What does ERP, as it relates to Project One and Workday, stand for?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 startAt="2"/>
            </a:pPr>
            <a:r>
              <a:rPr lang="en-US" sz="6600" dirty="0"/>
              <a:t>What was the first text message ever sent?  </a:t>
            </a:r>
            <a:r>
              <a:rPr lang="en-US" sz="6600" dirty="0" smtClean="0"/>
              <a:t>Bonus: </a:t>
            </a:r>
            <a:r>
              <a:rPr lang="en-US" sz="6600" dirty="0"/>
              <a:t>in what year?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9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 startAt="3"/>
            </a:pPr>
            <a:r>
              <a:rPr lang="en-US" sz="6600" dirty="0" smtClean="0"/>
              <a:t>On what </a:t>
            </a:r>
            <a:r>
              <a:rPr lang="en-US" sz="6600" dirty="0"/>
              <a:t>day of the year is </a:t>
            </a:r>
            <a:r>
              <a:rPr lang="en-US" sz="6600" i="1" dirty="0"/>
              <a:t>Pi Day </a:t>
            </a:r>
            <a:r>
              <a:rPr lang="en-US" sz="6600" dirty="0"/>
              <a:t>observed? 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 startAt="4"/>
            </a:pPr>
            <a:r>
              <a:rPr lang="en-US" sz="6600" dirty="0"/>
              <a:t>Which day of the year is known as </a:t>
            </a:r>
            <a:r>
              <a:rPr lang="en-US" sz="6600" i="1" dirty="0"/>
              <a:t>Star Wars Day</a:t>
            </a:r>
            <a:r>
              <a:rPr lang="en-US" sz="6600" dirty="0"/>
              <a:t>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5"/>
            </a:pPr>
            <a:r>
              <a:rPr lang="en-US" sz="6600" dirty="0" smtClean="0"/>
              <a:t>What sport are Torvill and Dean famous for?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6"/>
            </a:pPr>
            <a:r>
              <a:rPr lang="en-US" sz="6600" dirty="0" smtClean="0"/>
              <a:t>What is the only number spelled out in English that has the same number of letters as its value?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4"/>
            </a:pPr>
            <a:r>
              <a:rPr lang="en-US" sz="6600" dirty="0"/>
              <a:t>Which actress plays Katniss Everdeen in the Hunger Games movies?</a:t>
            </a:r>
          </a:p>
          <a:p>
            <a:pPr marL="0" indent="0">
              <a:buNone/>
            </a:pPr>
            <a:endParaRPr lang="en-US" sz="6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 startAt="7"/>
            </a:pPr>
            <a:r>
              <a:rPr lang="en-US" sz="6600" dirty="0" smtClean="0"/>
              <a:t>What is the longest railway line in the world?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 startAt="8"/>
            </a:pPr>
            <a:r>
              <a:rPr lang="en-US" sz="6600" dirty="0" smtClean="0"/>
              <a:t>What toy was originally called the Pluto Platter?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 startAt="9"/>
            </a:pPr>
            <a:r>
              <a:rPr lang="en-US" sz="6600" dirty="0" smtClean="0"/>
              <a:t>What is the world’s best selling candy bar?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4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1143000" indent="-1143000">
              <a:buFont typeface="+mj-lt"/>
              <a:buAutoNum type="arabicPeriod" startAt="10"/>
            </a:pPr>
            <a:r>
              <a:rPr lang="en-US" sz="6600" dirty="0"/>
              <a:t>What is the cultivation of grapes known as</a:t>
            </a:r>
            <a:r>
              <a:rPr lang="en-US" sz="6600" dirty="0" smtClean="0"/>
              <a:t>?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Hodgepodge - Round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56523457"/>
                  </p:ext>
                </p:extLst>
              </p:nvPr>
            </p:nvGraphicFramePr>
            <p:xfrm>
              <a:off x="664856" y="387328"/>
              <a:ext cx="10828420" cy="5638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53887">
                      <a:extLst>
                        <a:ext uri="{9D8B030D-6E8A-4147-A177-3AD203B41FA5}">
                          <a16:colId xmlns:a16="http://schemas.microsoft.com/office/drawing/2014/main" val="3348039922"/>
                        </a:ext>
                      </a:extLst>
                    </a:gridCol>
                    <a:gridCol w="7085917">
                      <a:extLst>
                        <a:ext uri="{9D8B030D-6E8A-4147-A177-3AD203B41FA5}">
                          <a16:colId xmlns:a16="http://schemas.microsoft.com/office/drawing/2014/main" val="3281379837"/>
                        </a:ext>
                      </a:extLst>
                    </a:gridCol>
                    <a:gridCol w="3188616">
                      <a:extLst>
                        <a:ext uri="{9D8B030D-6E8A-4147-A177-3AD203B41FA5}">
                          <a16:colId xmlns:a16="http://schemas.microsoft.com/office/drawing/2014/main" val="4155432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 smtClean="0"/>
                            <a:t>#</a:t>
                          </a:r>
                          <a:endParaRPr lang="en-US" sz="2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dirty="0" smtClean="0"/>
                            <a:t>Question (Hodgepodge – Round 6)</a:t>
                          </a:r>
                          <a:endParaRPr lang="en-US" sz="2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dirty="0" smtClean="0"/>
                            <a:t>Answer</a:t>
                          </a:r>
                          <a:endParaRPr lang="en-US" sz="28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917227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What does ERP, as it relates to Project One and Workday, stand for?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Enterprise Resource Planning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569308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What was the first text message ever sent?  Bonus, in what year?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Merry Christmas, 1992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739909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On what day of the year is Pi Day observed?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March 14 (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𝜋</m:t>
                              </m:r>
                              <m:r>
                                <a:rPr lang="en-US" sz="18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</m:t>
                              </m:r>
                              <m:r>
                                <m:rPr>
                                  <m:nor/>
                                </m:rPr>
                                <a:rPr lang="en-US" sz="1800" b="0" i="0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3.1415926535…</m:t>
                              </m:r>
                            </m:oMath>
                          </a14:m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600185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Which day of the year is known as Star Wars Day?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May 4 (“May the Fourth be with you.”)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98458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sport are Torvill and Dean famous for?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Ice dancing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46282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6.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is the only number spelled out in English that has the same number of letters as its value?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Four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059472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7.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is the longest railway line in the world?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Trans-Siberian Railway – 5,772</a:t>
                          </a:r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miles</a:t>
                          </a:r>
                          <a:endParaRPr lang="en-US" sz="18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371910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8.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toy was originally called the Pluto Platter?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Frisbee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638596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9.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is the world’s best selling candy bar?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Snickers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737841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10.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What is the cultivation</a:t>
                          </a:r>
                          <a:r>
                            <a:rPr lang="en-US" baseline="0" dirty="0" smtClean="0"/>
                            <a:t> of grapes known as?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Viticulture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78938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56523457"/>
                  </p:ext>
                </p:extLst>
              </p:nvPr>
            </p:nvGraphicFramePr>
            <p:xfrm>
              <a:off x="664856" y="387328"/>
              <a:ext cx="10828420" cy="5638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53887">
                      <a:extLst>
                        <a:ext uri="{9D8B030D-6E8A-4147-A177-3AD203B41FA5}">
                          <a16:colId xmlns:a16="http://schemas.microsoft.com/office/drawing/2014/main" val="3348039922"/>
                        </a:ext>
                      </a:extLst>
                    </a:gridCol>
                    <a:gridCol w="7085917">
                      <a:extLst>
                        <a:ext uri="{9D8B030D-6E8A-4147-A177-3AD203B41FA5}">
                          <a16:colId xmlns:a16="http://schemas.microsoft.com/office/drawing/2014/main" val="3281379837"/>
                        </a:ext>
                      </a:extLst>
                    </a:gridCol>
                    <a:gridCol w="3188616">
                      <a:extLst>
                        <a:ext uri="{9D8B030D-6E8A-4147-A177-3AD203B41FA5}">
                          <a16:colId xmlns:a16="http://schemas.microsoft.com/office/drawing/2014/main" val="4155432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800" b="1" dirty="0" smtClean="0"/>
                            <a:t>#</a:t>
                          </a:r>
                          <a:endParaRPr lang="en-US" sz="2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dirty="0" smtClean="0"/>
                            <a:t>Question (Hodgepodge – Round 6)</a:t>
                          </a:r>
                          <a:endParaRPr lang="en-US" sz="2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dirty="0" smtClean="0"/>
                            <a:t>Answer</a:t>
                          </a:r>
                          <a:endParaRPr lang="en-US" sz="28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917227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What does ERP, as it relates to Project One and Workday, stand for?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Enterprise Resource Planning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569308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What was the first text message ever sent?  Bonus, in what year?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Merry Christmas, 1992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739909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On what </a:t>
                          </a: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day of the year is Pi Day observed?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9962" t="-325333" r="-382" b="-82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00185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Which day of the year is known as Star Wars Day?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May 4 (“May the Fourth be with you.”)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98458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sport are Torvill and Dean famous for?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Ice dancing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46282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6.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is the only number spelled out in English that has the same number of letters as its value?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Four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059472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7.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is the longest railway line in the world?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Trans-Siberian Railway – 5,772</a:t>
                          </a:r>
                          <a:r>
                            <a:rPr lang="en-US" sz="1800" kern="120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miles</a:t>
                          </a:r>
                          <a:endParaRPr lang="en-US" sz="18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371910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8.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toy was originally called the Pluto Platter?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Frisbee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638596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9.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sz="1800" dirty="0" smtClean="0"/>
                            <a:t>What is the world’s best selling candy bar?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Snickers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737841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10.</a:t>
                          </a:r>
                        </a:p>
                      </a:txBody>
                      <a:tcPr marL="9525" marR="9525" marT="9525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What is the cultivation</a:t>
                          </a:r>
                          <a:r>
                            <a:rPr lang="en-US" baseline="0" dirty="0" smtClean="0"/>
                            <a:t> of grapes known as?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Viticulture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78938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642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9134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Ravie" panose="04040805050809020602" pitchFamily="82" charset="0"/>
              </a:rPr>
              <a:t>Tie Breaker</a:t>
            </a:r>
            <a:endParaRPr lang="en-US" sz="4000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652" y="2759978"/>
            <a:ext cx="8842695" cy="3391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You will have 60 seconds to write down as many items in the category as possible.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28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Name the member institutions of the University of Arkansas System.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074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 startAt="5"/>
            </a:pPr>
            <a:r>
              <a:rPr lang="en-US" sz="6600" dirty="0" smtClean="0"/>
              <a:t>In which 1984 science fiction movie did Linda Hamilton play the role of Sarah Connor?</a:t>
            </a:r>
            <a:endParaRPr lang="en-US" sz="6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eriod" startAt="6"/>
            </a:pPr>
            <a:r>
              <a:rPr lang="en-US" sz="6600" dirty="0"/>
              <a:t>In which movie did </a:t>
            </a:r>
            <a:r>
              <a:rPr lang="en-US" sz="6600" dirty="0" smtClean="0"/>
              <a:t>Julia </a:t>
            </a:r>
            <a:r>
              <a:rPr lang="en-US" sz="6600" dirty="0"/>
              <a:t>Roberts play a kind-hearted prostitute called Vivian Ward?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Movies -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2274</Words>
  <Application>Microsoft Office PowerPoint</Application>
  <PresentationFormat>Widescreen</PresentationFormat>
  <Paragraphs>337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7" baseType="lpstr">
      <vt:lpstr>Arial</vt:lpstr>
      <vt:lpstr>Arial Black</vt:lpstr>
      <vt:lpstr>Berlin Sans FB Demi</vt:lpstr>
      <vt:lpstr>Broadway</vt:lpstr>
      <vt:lpstr>Calibri</vt:lpstr>
      <vt:lpstr>Calibri Light</vt:lpstr>
      <vt:lpstr>Cambria Math</vt:lpstr>
      <vt:lpstr>Copperplate Gothic Bold</vt:lpstr>
      <vt:lpstr>Harrington</vt:lpstr>
      <vt:lpstr>Ravie</vt:lpstr>
      <vt:lpstr>Office Theme</vt:lpstr>
      <vt:lpstr>PowerPoint Presentation</vt:lpstr>
      <vt:lpstr>Trivia Night Rules</vt:lpstr>
      <vt:lpstr>Movies Round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History Round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Music Round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Geography Round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Television Round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Hodgepodge Round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Tie Breaker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A. Kelley</dc:creator>
  <cp:lastModifiedBy>Aaron T. Rogers</cp:lastModifiedBy>
  <cp:revision>92</cp:revision>
  <cp:lastPrinted>2019-11-18T21:25:20Z</cp:lastPrinted>
  <dcterms:created xsi:type="dcterms:W3CDTF">2019-11-15T17:28:24Z</dcterms:created>
  <dcterms:modified xsi:type="dcterms:W3CDTF">2019-11-19T15:54:35Z</dcterms:modified>
</cp:coreProperties>
</file>